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7562850" cy="106886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1">
          <p15:clr>
            <a:srgbClr val="A4A3A4"/>
          </p15:clr>
        </p15:guide>
        <p15:guide id="2" orient="horz" pos="1773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1249">
          <p15:clr>
            <a:srgbClr val="A4A3A4"/>
          </p15:clr>
        </p15:guide>
        <p15:guide id="6" orient="horz" pos="1553">
          <p15:clr>
            <a:srgbClr val="A4A3A4"/>
          </p15:clr>
        </p15:guide>
        <p15:guide id="7" pos="597">
          <p15:clr>
            <a:srgbClr val="A4A3A4"/>
          </p15:clr>
        </p15:guide>
        <p15:guide id="8" pos="4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893"/>
    <a:srgbClr val="0097B4"/>
    <a:srgbClr val="00975F"/>
    <a:srgbClr val="008C50"/>
    <a:srgbClr val="810000"/>
    <a:srgbClr val="7A373E"/>
    <a:srgbClr val="000000"/>
    <a:srgbClr val="7ABB3E"/>
    <a:srgbClr val="D8BB3E"/>
    <a:srgbClr val="D8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24" autoAdjust="0"/>
  </p:normalViewPr>
  <p:slideViewPr>
    <p:cSldViewPr>
      <p:cViewPr varScale="1">
        <p:scale>
          <a:sx n="85" d="100"/>
          <a:sy n="85" d="100"/>
        </p:scale>
        <p:origin x="3090" y="102"/>
      </p:cViewPr>
      <p:guideLst>
        <p:guide orient="horz" pos="6311"/>
        <p:guide orient="horz" pos="1773"/>
        <p:guide orient="horz" pos="709"/>
        <p:guide orient="horz" pos="1161"/>
        <p:guide orient="horz" pos="1249"/>
        <p:guide orient="horz" pos="1553"/>
        <p:guide pos="597"/>
        <p:guide pos="4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9687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F301C1B-5AC5-FF85-59E9-D750843E3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647" y="10096847"/>
            <a:ext cx="2721556" cy="3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04FCE-D1DC-ED47-ADF0-B2C00FF9A6F6}"/>
              </a:ext>
            </a:extLst>
          </p:cNvPr>
          <p:cNvSpPr txBox="1"/>
          <p:nvPr userDrawn="1"/>
        </p:nvSpPr>
        <p:spPr>
          <a:xfrm>
            <a:off x="2029061" y="951831"/>
            <a:ext cx="35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latin typeface="Museo Sans 300"/>
                <a:cs typeface="Museo Sans 300"/>
              </a:rPr>
              <a:t>Amsterdam Neuroscience</a:t>
            </a:r>
            <a:endParaRPr lang="en-US" sz="1600" b="0" i="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3376180" y="1848120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75267" y="2581173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1B2CB-1A99-CD46-AE2F-0ABE4B9259F7}"/>
              </a:ext>
            </a:extLst>
          </p:cNvPr>
          <p:cNvSpPr/>
          <p:nvPr userDrawn="1"/>
        </p:nvSpPr>
        <p:spPr bwMode="auto">
          <a:xfrm>
            <a:off x="-1191" y="418104"/>
            <a:ext cx="7560469" cy="1901879"/>
          </a:xfrm>
          <a:prstGeom prst="rect">
            <a:avLst/>
          </a:prstGeom>
          <a:solidFill>
            <a:srgbClr val="6948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936D4FF-4686-0F47-BC47-8D4BD80521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8923" y="57600"/>
            <a:ext cx="2160240" cy="5964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1090613" rtl="0" eaLnBrk="1" fontAlgn="base" hangingPunct="1">
        <a:spcBef>
          <a:spcPct val="0"/>
        </a:spcBef>
        <a:spcAft>
          <a:spcPct val="0"/>
        </a:spcAft>
        <a:defRPr lang="nl-NL"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62452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24904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87356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49808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14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9051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86518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1155700" indent="-28416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4pPr>
      <a:lvl5pPr marL="144303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5pPr>
      <a:lvl6pPr marL="1907614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6pPr>
      <a:lvl7pPr marL="2370067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7pPr>
      <a:lvl8pPr marL="2832518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8pPr>
      <a:lvl9pPr marL="3294970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452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904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356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9808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26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4711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163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9615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B48F36E9-401D-EE4F-9F10-101468B2463D}"/>
              </a:ext>
            </a:extLst>
          </p:cNvPr>
          <p:cNvSpPr txBox="1"/>
          <p:nvPr/>
        </p:nvSpPr>
        <p:spPr>
          <a:xfrm>
            <a:off x="513071" y="3333920"/>
            <a:ext cx="6564312" cy="6494640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pPr algn="ctr"/>
            <a:endParaRPr lang="nl-NL" sz="1400" kern="0" dirty="0">
              <a:solidFill>
                <a:srgbClr val="810000"/>
              </a:solidFill>
            </a:endParaRPr>
          </a:p>
          <a:p>
            <a:pPr algn="ctr"/>
            <a:r>
              <a:rPr lang="nl-NL" sz="1400" kern="0" dirty="0">
                <a:solidFill>
                  <a:srgbClr val="694893"/>
                </a:solidFill>
              </a:rPr>
              <a:t>A Healthy heart for all</a:t>
            </a: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694893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694893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white.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694893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694893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about.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694893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694893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694893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694893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</a:t>
            </a:r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Fig. 1 - 4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064AE7-8FD0-4310-1044-930EB88F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5" b="48279"/>
          <a:stretch/>
        </p:blipFill>
        <p:spPr>
          <a:xfrm>
            <a:off x="512579" y="3400207"/>
            <a:ext cx="3137044" cy="936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383879"/>
            <a:ext cx="7560469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br>
              <a:rPr lang="nl-NL" sz="2400" kern="0" dirty="0">
                <a:solidFill>
                  <a:schemeClr val="bg1"/>
                </a:solidFill>
              </a:rPr>
            </a:b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A313F4-4F86-8A4F-B721-5F6182E461C8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Cardiovascular Sciences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E472F8F-A848-A943-9B2E-1BFAAA84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2391991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kern="0" dirty="0">
                <a:solidFill>
                  <a:srgbClr val="694893"/>
                </a:solidFill>
              </a:rPr>
              <a:t>Ment </a:t>
            </a:r>
            <a:r>
              <a:rPr lang="nl-NL" kern="0" dirty="0" err="1">
                <a:solidFill>
                  <a:srgbClr val="694893"/>
                </a:solidFill>
              </a:rPr>
              <a:t>am</a:t>
            </a:r>
            <a:r>
              <a:rPr lang="nl-NL" kern="0" dirty="0">
                <a:solidFill>
                  <a:srgbClr val="694893"/>
                </a:solidFill>
              </a:rPr>
              <a:t> re </a:t>
            </a:r>
            <a:r>
              <a:rPr lang="nl-NL" kern="0" dirty="0" err="1">
                <a:solidFill>
                  <a:srgbClr val="694893"/>
                </a:solidFill>
              </a:rPr>
              <a:t>conseditatur</a:t>
            </a:r>
            <a:r>
              <a:rPr lang="nl-NL" kern="0" dirty="0">
                <a:solidFill>
                  <a:srgbClr val="694893"/>
                </a:solidFill>
              </a:rPr>
              <a:t> </a:t>
            </a:r>
            <a:r>
              <a:rPr lang="nl-NL" kern="0" dirty="0" err="1">
                <a:solidFill>
                  <a:srgbClr val="694893"/>
                </a:solidFill>
              </a:rPr>
              <a:t>aut</a:t>
            </a:r>
            <a:r>
              <a:rPr lang="nl-NL" kern="0" dirty="0">
                <a:solidFill>
                  <a:srgbClr val="694893"/>
                </a:solidFill>
              </a:rPr>
              <a:t> </a:t>
            </a:r>
            <a:r>
              <a:rPr lang="nl-NL" kern="0" dirty="0" err="1">
                <a:solidFill>
                  <a:srgbClr val="694893"/>
                </a:solidFill>
              </a:rPr>
              <a:t>dolupta</a:t>
            </a:r>
            <a:r>
              <a:rPr lang="nl-NL" kern="0" dirty="0">
                <a:solidFill>
                  <a:srgbClr val="694893"/>
                </a:solidFill>
              </a:rPr>
              <a:t> </a:t>
            </a:r>
            <a:r>
              <a:rPr lang="nl-NL" kern="0" dirty="0" err="1">
                <a:solidFill>
                  <a:srgbClr val="694893"/>
                </a:solidFill>
              </a:rPr>
              <a:t>iniatur</a:t>
            </a:r>
            <a:r>
              <a:rPr lang="nl-NL" kern="0" dirty="0">
                <a:solidFill>
                  <a:srgbClr val="694893"/>
                </a:solidFill>
              </a:rPr>
              <a:t> </a:t>
            </a:r>
            <a:r>
              <a:rPr lang="nl-NL" kern="0" dirty="0" err="1">
                <a:solidFill>
                  <a:srgbClr val="694893"/>
                </a:solidFill>
              </a:rPr>
              <a:t>aut</a:t>
            </a:r>
            <a:r>
              <a:rPr lang="nl-NL" kern="0" dirty="0">
                <a:solidFill>
                  <a:srgbClr val="694893"/>
                </a:solidFill>
              </a:rPr>
              <a:t> </a:t>
            </a:r>
            <a:r>
              <a:rPr lang="nl-NL" kern="0" dirty="0" err="1">
                <a:solidFill>
                  <a:srgbClr val="694893"/>
                </a:solidFill>
              </a:rPr>
              <a:t>adit</a:t>
            </a:r>
            <a:r>
              <a:rPr lang="nl-NL" kern="0" dirty="0">
                <a:solidFill>
                  <a:srgbClr val="694893"/>
                </a:solidFill>
              </a:rPr>
              <a:t> </a:t>
            </a:r>
            <a:r>
              <a:rPr lang="nl-NL" kern="0" dirty="0" err="1">
                <a:solidFill>
                  <a:srgbClr val="694893"/>
                </a:solidFill>
              </a:rPr>
              <a:t>eost</a:t>
            </a:r>
            <a:r>
              <a:rPr lang="nl-NL" kern="0" dirty="0">
                <a:solidFill>
                  <a:srgbClr val="694893"/>
                </a:solidFill>
              </a:rPr>
              <a:t> que </a:t>
            </a:r>
            <a:r>
              <a:rPr lang="nl-NL" kern="0" dirty="0" err="1">
                <a:solidFill>
                  <a:srgbClr val="694893"/>
                </a:solidFill>
              </a:rPr>
              <a:t>inis</a:t>
            </a:r>
            <a:r>
              <a:rPr lang="nl-NL" kern="0" dirty="0">
                <a:solidFill>
                  <a:srgbClr val="694893"/>
                </a:solidFill>
              </a:rPr>
              <a:t> </a:t>
            </a:r>
            <a:r>
              <a:rPr lang="nl-NL" kern="0" dirty="0" err="1">
                <a:solidFill>
                  <a:srgbClr val="694893"/>
                </a:solidFill>
              </a:rPr>
              <a:t>veris</a:t>
            </a:r>
            <a:r>
              <a:rPr lang="nl-NL" kern="0" dirty="0">
                <a:solidFill>
                  <a:srgbClr val="694893"/>
                </a:solidFill>
              </a:rPr>
              <a:t> </a:t>
            </a:r>
            <a:r>
              <a:rPr lang="nl-NL" kern="0" dirty="0" err="1">
                <a:solidFill>
                  <a:srgbClr val="694893"/>
                </a:solidFill>
              </a:rPr>
              <a:t>voloreto.</a:t>
            </a:r>
            <a:endParaRPr lang="nl-NL" kern="0" dirty="0">
              <a:solidFill>
                <a:srgbClr val="694893"/>
              </a:solidFill>
            </a:endParaRPr>
          </a:p>
        </p:txBody>
      </p:sp>
      <p:pic>
        <p:nvPicPr>
          <p:cNvPr id="27" name="Picture 8" descr="Grafieken.pdf">
            <a:extLst>
              <a:ext uri="{FF2B5EF4-FFF2-40B4-BE49-F238E27FC236}">
                <a16:creationId xmlns:a16="http://schemas.microsoft.com/office/drawing/2014/main" id="{7C51F661-9A73-9649-809A-290F81C7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3853433" y="5423284"/>
            <a:ext cx="341494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C103B304-BACC-8A48-91D0-6B2574CF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2750118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29" name="Groeperen 7">
            <a:extLst>
              <a:ext uri="{FF2B5EF4-FFF2-40B4-BE49-F238E27FC236}">
                <a16:creationId xmlns:a16="http://schemas.microsoft.com/office/drawing/2014/main" id="{864538E1-2ED6-EF47-B8F9-07D834100BAB}"/>
              </a:ext>
            </a:extLst>
          </p:cNvPr>
          <p:cNvGrpSpPr/>
          <p:nvPr/>
        </p:nvGrpSpPr>
        <p:grpSpPr>
          <a:xfrm>
            <a:off x="4144380" y="8899188"/>
            <a:ext cx="2733385" cy="549587"/>
            <a:chOff x="4314825" y="8687913"/>
            <a:chExt cx="2347895" cy="54958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4B07519-B90F-A040-82B2-39AA0C36CE6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687913"/>
              <a:ext cx="2347895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br>
                <a:rPr lang="nl-NL" sz="700" dirty="0">
                  <a:solidFill>
                    <a:srgbClr val="000000"/>
                  </a:solidFill>
                  <a:latin typeface="Trebuchet MS" charset="0"/>
                </a:rPr>
              </a:b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F42126B-38D2-FD4B-BB33-E656CB9EA0D7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B0E9B0-CCDE-6570-2473-3535B086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3879"/>
            <a:ext cx="7560469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br>
              <a:rPr lang="nl-NL" sz="2400" kern="0" dirty="0">
                <a:solidFill>
                  <a:schemeClr val="bg1"/>
                </a:solidFill>
              </a:rPr>
            </a:b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A00056-4A52-C323-7802-578874A0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0" b="51786"/>
          <a:stretch/>
        </p:blipFill>
        <p:spPr>
          <a:xfrm>
            <a:off x="2381" y="2319983"/>
            <a:ext cx="7560469" cy="190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14A301-6747-B72A-95CC-A97003BEE1E6}"/>
              </a:ext>
            </a:extLst>
          </p:cNvPr>
          <p:cNvSpPr txBox="1"/>
          <p:nvPr/>
        </p:nvSpPr>
        <p:spPr>
          <a:xfrm>
            <a:off x="513071" y="5381214"/>
            <a:ext cx="6564312" cy="4643625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r>
              <a:rPr lang="nl-NL" sz="1400" dirty="0" err="1">
                <a:solidFill>
                  <a:srgbClr val="694893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694893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694893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97B4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1400" dirty="0" err="1">
                <a:solidFill>
                  <a:srgbClr val="694893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694893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694893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694893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Appleson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0292A9-0B9E-9A8A-C1AF-2CA0F3B6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4313763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2000" kern="0" dirty="0">
                <a:solidFill>
                  <a:srgbClr val="694893"/>
                </a:solidFill>
              </a:rPr>
              <a:t>A healthy heart for all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9BE91F-0E16-7034-D033-2EEEEB16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4827822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9" name="Groeperen 7">
            <a:extLst>
              <a:ext uri="{FF2B5EF4-FFF2-40B4-BE49-F238E27FC236}">
                <a16:creationId xmlns:a16="http://schemas.microsoft.com/office/drawing/2014/main" id="{7ECCD773-B126-F2D4-7D2F-82228950250C}"/>
              </a:ext>
            </a:extLst>
          </p:cNvPr>
          <p:cNvGrpSpPr/>
          <p:nvPr/>
        </p:nvGrpSpPr>
        <p:grpSpPr>
          <a:xfrm>
            <a:off x="4099353" y="8374054"/>
            <a:ext cx="2935000" cy="570665"/>
            <a:chOff x="4314825" y="8698891"/>
            <a:chExt cx="2519362" cy="570665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47EE09F-7C47-F66C-B268-6250659E92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730947"/>
              <a:ext cx="2519362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889A1F2-D13E-4E9B-FEE8-B83A977EED1C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850A3AAC-DB5B-625F-7EE4-14108FB34B82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Cardiovascular Sciences</a:t>
            </a:r>
          </a:p>
        </p:txBody>
      </p:sp>
    </p:spTree>
    <p:extLst>
      <p:ext uri="{BB962C8B-B14F-4D97-AF65-F5344CB8AC3E}">
        <p14:creationId xmlns:p14="http://schemas.microsoft.com/office/powerpoint/2010/main" val="38579178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msterdam UMC februari 2023">
      <a:dk1>
        <a:srgbClr val="000000"/>
      </a:dk1>
      <a:lt1>
        <a:srgbClr val="FFFFFF"/>
      </a:lt1>
      <a:dk2>
        <a:srgbClr val="1A1918"/>
      </a:dk2>
      <a:lt2>
        <a:srgbClr val="D6E0EB"/>
      </a:lt2>
      <a:accent1>
        <a:srgbClr val="1D9A78"/>
      </a:accent1>
      <a:accent2>
        <a:srgbClr val="FF7C2B"/>
      </a:accent2>
      <a:accent3>
        <a:srgbClr val="36AFCE"/>
      </a:accent3>
      <a:accent4>
        <a:srgbClr val="FFDE2B"/>
      </a:accent4>
      <a:accent5>
        <a:srgbClr val="694892"/>
      </a:accent5>
      <a:accent6>
        <a:srgbClr val="D3D700"/>
      </a:accent6>
      <a:hlink>
        <a:srgbClr val="00AAF0"/>
      </a:hlink>
      <a:folHlink>
        <a:srgbClr val="FF7C2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B4FD74016CE47A05B7DCB3C9030C6" ma:contentTypeVersion="10" ma:contentTypeDescription="Een nieuw document maken." ma:contentTypeScope="" ma:versionID="56e8f1948dff9f934cf130fa841151ff">
  <xsd:schema xmlns:xsd="http://www.w3.org/2001/XMLSchema" xmlns:xs="http://www.w3.org/2001/XMLSchema" xmlns:p="http://schemas.microsoft.com/office/2006/metadata/properties" xmlns:ns2="dcad34c4-4e96-4388-83ef-c38574aac175" xmlns:ns3="c7a674f8-b4a7-4176-83d9-51c8217fc5c8" targetNamespace="http://schemas.microsoft.com/office/2006/metadata/properties" ma:root="true" ma:fieldsID="ae2331e9e50acdefdb42122b91c99765" ns2:_="" ns3:_="">
    <xsd:import namespace="dcad34c4-4e96-4388-83ef-c38574aac17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d34c4-4e96-4388-83ef-c38574aac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ad34c4-4e96-4388-83ef-c38574aac17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947DE8-DD8C-4B17-B7B6-A5AB32334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d34c4-4e96-4388-83ef-c38574aac175"/>
    <ds:schemaRef ds:uri="c7a674f8-b4a7-4176-83d9-51c8217fc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0B6265-798F-4112-AE1B-98A7849E403D}">
  <ds:schemaRefs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cad34c4-4e96-4388-83ef-c38574aac175"/>
    <ds:schemaRef ds:uri="http://purl.org/dc/terms/"/>
    <ds:schemaRef ds:uri="http://schemas.microsoft.com/office/2006/documentManagement/types"/>
    <ds:schemaRef ds:uri="http://schemas.microsoft.com/office/infopath/2007/PartnerControls"/>
    <ds:schemaRef ds:uri="c7a674f8-b4a7-4176-83d9-51c8217fc5c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74225B-4D98-42FE-B196-99D0251EAC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vumc_wetensch_poster_nl_stnd</Template>
  <TotalTime>267</TotalTime>
  <Words>478</Words>
  <Application>Microsoft Office PowerPoint</Application>
  <PresentationFormat>Custom</PresentationFormat>
  <Paragraphs>75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Geneva</vt:lpstr>
      <vt:lpstr>Museo Sans 300</vt:lpstr>
      <vt:lpstr>Trebuchet MS</vt:lpstr>
      <vt:lpstr>Blank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Root, L.E.A. (Leah)</cp:lastModifiedBy>
  <cp:revision>69</cp:revision>
  <cp:lastPrinted>2021-06-22T07:44:49Z</cp:lastPrinted>
  <dcterms:created xsi:type="dcterms:W3CDTF">2018-10-10T12:49:46Z</dcterms:created>
  <dcterms:modified xsi:type="dcterms:W3CDTF">2023-10-04T13:58:59Z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0x0101004BCB4FD74016CE47A05B7DCB3C9030C6</vt:lpwstr>
  </property>
</Properties>
</file>